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Consolas" panose="020B0609020204030204" pitchFamily="49" charset="0"/>
      <p:regular r:id="rId15"/>
      <p:bold r:id="rId16"/>
      <p:italic r:id="rId17"/>
      <p:boldItalic r:id="rId18"/>
    </p:embeddedFont>
    <p:embeddedFont>
      <p:font typeface="Overpass" panose="020B0604020202020204" charset="0"/>
      <p:regular r:id="rId19"/>
    </p:embeddedFont>
  </p:embeddedFontLst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1D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96" d="100"/>
          <a:sy n="96" d="100"/>
        </p:scale>
        <p:origin x="37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07831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1980248"/>
            <a:ext cx="7415927" cy="20040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850"/>
              </a:lnSpc>
              <a:buNone/>
            </a:pPr>
            <a:r>
              <a:rPr lang="en-US" sz="6300" b="1" kern="0" spc="-189" dirty="0">
                <a:solidFill>
                  <a:srgbClr val="FFFFF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Leitura Assíncrona de Dados em C#</a:t>
            </a:r>
            <a:endParaRPr lang="en-US" sz="6300" dirty="0"/>
          </a:p>
        </p:txBody>
      </p:sp>
      <p:sp>
        <p:nvSpPr>
          <p:cNvPr id="4" name="Text 1"/>
          <p:cNvSpPr/>
          <p:nvPr/>
        </p:nvSpPr>
        <p:spPr>
          <a:xfrm>
            <a:off x="6350437" y="4354592"/>
            <a:ext cx="7415927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Bem-vindo ao estudo da leitura assíncrona de dados em C#. Este guia irá guiá-lo através dos conceitos e da implementação prática dessa técnica fundamental na programação moderna.</a:t>
            </a:r>
            <a:endParaRPr lang="en-US" sz="1900" dirty="0"/>
          </a:p>
        </p:txBody>
      </p:sp>
      <p:sp>
        <p:nvSpPr>
          <p:cNvPr id="7" name="Text 3"/>
          <p:cNvSpPr/>
          <p:nvPr/>
        </p:nvSpPr>
        <p:spPr>
          <a:xfrm>
            <a:off x="6350437" y="5817394"/>
            <a:ext cx="2364462" cy="4319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400" b="1" dirty="0">
                <a:solidFill>
                  <a:srgbClr val="E5E0DF"/>
                </a:solidFill>
                <a:latin typeface="Overpass" pitchFamily="34" charset="0"/>
              </a:rPr>
              <a:t>Prof. Margarete Marques</a:t>
            </a:r>
            <a:endParaRPr lang="en-US" sz="2400" dirty="0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87583CD8-7B35-4E41-9C55-C143AB1C65D8}"/>
              </a:ext>
            </a:extLst>
          </p:cNvPr>
          <p:cNvSpPr/>
          <p:nvPr/>
        </p:nvSpPr>
        <p:spPr>
          <a:xfrm>
            <a:off x="12741966" y="7663070"/>
            <a:ext cx="1888434" cy="496956"/>
          </a:xfrm>
          <a:prstGeom prst="rect">
            <a:avLst/>
          </a:prstGeom>
          <a:solidFill>
            <a:srgbClr val="201D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58508" y="682943"/>
            <a:ext cx="6289477" cy="5647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400"/>
              </a:lnSpc>
              <a:buNone/>
            </a:pPr>
            <a:r>
              <a:rPr lang="en-US" sz="3550" b="1" kern="0" spc="-107" dirty="0">
                <a:solidFill>
                  <a:srgbClr val="FFFFF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Introdução à Leitura Assíncrona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6158508" y="1535668"/>
            <a:ext cx="7799784" cy="6143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5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A leitura assíncrona permite que seu programa execute outras tarefas enquanto espera que operações demoram a serem concluídas, como a leitura de dados de uma fonte externa.</a:t>
            </a:r>
            <a:endParaRPr lang="en-US" sz="1500" dirty="0"/>
          </a:p>
        </p:txBody>
      </p:sp>
      <p:sp>
        <p:nvSpPr>
          <p:cNvPr id="5" name="Shape 2"/>
          <p:cNvSpPr/>
          <p:nvPr/>
        </p:nvSpPr>
        <p:spPr>
          <a:xfrm>
            <a:off x="6158508" y="2581989"/>
            <a:ext cx="432078" cy="432078"/>
          </a:xfrm>
          <a:prstGeom prst="roundRect">
            <a:avLst>
              <a:gd name="adj" fmla="val 18669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6324362" y="2662476"/>
            <a:ext cx="100370" cy="2711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100" b="1" kern="0" spc="-64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1</a:t>
            </a:r>
            <a:endParaRPr lang="en-US" sz="2100" dirty="0"/>
          </a:p>
        </p:txBody>
      </p:sp>
      <p:sp>
        <p:nvSpPr>
          <p:cNvPr id="7" name="Text 4"/>
          <p:cNvSpPr/>
          <p:nvPr/>
        </p:nvSpPr>
        <p:spPr>
          <a:xfrm>
            <a:off x="6782633" y="2581989"/>
            <a:ext cx="2259449" cy="2824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00"/>
              </a:lnSpc>
              <a:buNone/>
            </a:pPr>
            <a:r>
              <a:rPr lang="en-US" sz="1750" b="1" kern="0" spc="-53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Eficiência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6782633" y="2979539"/>
            <a:ext cx="7175659" cy="6143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5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Aumenta o desempenho, evitando bloqueios e permitindo que o programa continue respondendo.</a:t>
            </a:r>
            <a:endParaRPr lang="en-US" sz="1500" dirty="0"/>
          </a:p>
        </p:txBody>
      </p:sp>
      <p:sp>
        <p:nvSpPr>
          <p:cNvPr id="9" name="Shape 6"/>
          <p:cNvSpPr/>
          <p:nvPr/>
        </p:nvSpPr>
        <p:spPr>
          <a:xfrm>
            <a:off x="6158508" y="4001929"/>
            <a:ext cx="432078" cy="432078"/>
          </a:xfrm>
          <a:prstGeom prst="roundRect">
            <a:avLst>
              <a:gd name="adj" fmla="val 18669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6295668" y="4082415"/>
            <a:ext cx="157758" cy="2711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100" b="1" kern="0" spc="-64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2</a:t>
            </a:r>
            <a:endParaRPr lang="en-US" sz="2100" dirty="0"/>
          </a:p>
        </p:txBody>
      </p:sp>
      <p:sp>
        <p:nvSpPr>
          <p:cNvPr id="11" name="Text 8"/>
          <p:cNvSpPr/>
          <p:nvPr/>
        </p:nvSpPr>
        <p:spPr>
          <a:xfrm>
            <a:off x="6782633" y="4001929"/>
            <a:ext cx="2259449" cy="2824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00"/>
              </a:lnSpc>
              <a:buNone/>
            </a:pPr>
            <a:r>
              <a:rPr lang="en-US" sz="1750" b="1" kern="0" spc="-53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Responsividade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6782633" y="4399478"/>
            <a:ext cx="7175659" cy="6143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5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Melhora a experiência do usuário, garantindo uma interface fluida mesmo durante operações demoradas.</a:t>
            </a:r>
            <a:endParaRPr lang="en-US" sz="1500" dirty="0"/>
          </a:p>
        </p:txBody>
      </p:sp>
      <p:sp>
        <p:nvSpPr>
          <p:cNvPr id="13" name="Shape 10"/>
          <p:cNvSpPr/>
          <p:nvPr/>
        </p:nvSpPr>
        <p:spPr>
          <a:xfrm>
            <a:off x="6158508" y="5421868"/>
            <a:ext cx="432078" cy="432078"/>
          </a:xfrm>
          <a:prstGeom prst="roundRect">
            <a:avLst>
              <a:gd name="adj" fmla="val 18669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6297335" y="5502354"/>
            <a:ext cx="154424" cy="2711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100" b="1" kern="0" spc="-64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3</a:t>
            </a:r>
            <a:endParaRPr lang="en-US" sz="2100" dirty="0"/>
          </a:p>
        </p:txBody>
      </p:sp>
      <p:sp>
        <p:nvSpPr>
          <p:cNvPr id="15" name="Text 12"/>
          <p:cNvSpPr/>
          <p:nvPr/>
        </p:nvSpPr>
        <p:spPr>
          <a:xfrm>
            <a:off x="6782633" y="5421868"/>
            <a:ext cx="2259449" cy="2824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00"/>
              </a:lnSpc>
              <a:buNone/>
            </a:pPr>
            <a:r>
              <a:rPr lang="en-US" sz="1750" b="1" kern="0" spc="-53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Escalabilidade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6782633" y="5819418"/>
            <a:ext cx="7175659" cy="6143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5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Permite que o programa gerencie várias tarefas simultaneamente, otimizando o uso de recursos.</a:t>
            </a:r>
            <a:endParaRPr lang="en-US" sz="1500" dirty="0"/>
          </a:p>
        </p:txBody>
      </p:sp>
      <p:sp>
        <p:nvSpPr>
          <p:cNvPr id="17" name="Shape 14"/>
          <p:cNvSpPr/>
          <p:nvPr/>
        </p:nvSpPr>
        <p:spPr>
          <a:xfrm>
            <a:off x="6158508" y="6841808"/>
            <a:ext cx="432078" cy="432078"/>
          </a:xfrm>
          <a:prstGeom prst="roundRect">
            <a:avLst>
              <a:gd name="adj" fmla="val 18669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</p:sp>
      <p:sp>
        <p:nvSpPr>
          <p:cNvPr id="18" name="Text 15"/>
          <p:cNvSpPr/>
          <p:nvPr/>
        </p:nvSpPr>
        <p:spPr>
          <a:xfrm>
            <a:off x="6291501" y="6922294"/>
            <a:ext cx="166092" cy="2711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100" b="1" kern="0" spc="-64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4</a:t>
            </a:r>
            <a:endParaRPr lang="en-US" sz="2100" dirty="0"/>
          </a:p>
        </p:txBody>
      </p:sp>
      <p:sp>
        <p:nvSpPr>
          <p:cNvPr id="19" name="Text 16"/>
          <p:cNvSpPr/>
          <p:nvPr/>
        </p:nvSpPr>
        <p:spPr>
          <a:xfrm>
            <a:off x="6782633" y="6841808"/>
            <a:ext cx="2259449" cy="2824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00"/>
              </a:lnSpc>
              <a:buNone/>
            </a:pPr>
            <a:r>
              <a:rPr lang="en-US" sz="1750" b="1" kern="0" spc="-53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Simplicidade</a:t>
            </a:r>
            <a:endParaRPr lang="en-US" sz="1750" dirty="0"/>
          </a:p>
        </p:txBody>
      </p:sp>
      <p:sp>
        <p:nvSpPr>
          <p:cNvPr id="20" name="Text 17"/>
          <p:cNvSpPr/>
          <p:nvPr/>
        </p:nvSpPr>
        <p:spPr>
          <a:xfrm>
            <a:off x="6782633" y="7239357"/>
            <a:ext cx="7175659" cy="3071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5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Simplifica o código, tornando-o mais limpo e fácil de entender.</a:t>
            </a:r>
            <a:endParaRPr lang="en-US" sz="1500" dirty="0"/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23F286A1-85A1-41B5-ADC7-DE15CEFEFD14}"/>
              </a:ext>
            </a:extLst>
          </p:cNvPr>
          <p:cNvSpPr/>
          <p:nvPr/>
        </p:nvSpPr>
        <p:spPr>
          <a:xfrm>
            <a:off x="12741966" y="7663070"/>
            <a:ext cx="1888434" cy="496956"/>
          </a:xfrm>
          <a:prstGeom prst="rect">
            <a:avLst/>
          </a:prstGeom>
          <a:solidFill>
            <a:srgbClr val="201D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68693" y="820579"/>
            <a:ext cx="7517963" cy="726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700"/>
              </a:lnSpc>
              <a:buNone/>
            </a:pPr>
            <a:r>
              <a:rPr lang="en-US" sz="4550" b="1" kern="0" spc="-137" dirty="0">
                <a:solidFill>
                  <a:srgbClr val="FFFFF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Criando Métodos Assíncronos</a:t>
            </a:r>
            <a:endParaRPr lang="en-US" sz="4550" dirty="0"/>
          </a:p>
        </p:txBody>
      </p:sp>
      <p:sp>
        <p:nvSpPr>
          <p:cNvPr id="3" name="Text 1"/>
          <p:cNvSpPr/>
          <p:nvPr/>
        </p:nvSpPr>
        <p:spPr>
          <a:xfrm>
            <a:off x="968693" y="2040374"/>
            <a:ext cx="12692896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Métodos assíncronos em C# usam a palavra-chave `async` e retornam um `Task` ou `Task`, representando uma operação em andamento.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968693" y="3354943"/>
            <a:ext cx="2904530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250" b="1" kern="0" spc="-69" dirty="0">
                <a:solidFill>
                  <a:srgbClr val="FFFFF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Método Assíncrono</a:t>
            </a:r>
            <a:endParaRPr lang="en-US" sz="2250" dirty="0"/>
          </a:p>
        </p:txBody>
      </p:sp>
      <p:sp>
        <p:nvSpPr>
          <p:cNvPr id="5" name="Shape 3"/>
          <p:cNvSpPr/>
          <p:nvPr/>
        </p:nvSpPr>
        <p:spPr>
          <a:xfrm>
            <a:off x="968693" y="3995738"/>
            <a:ext cx="3828931" cy="3135630"/>
          </a:xfrm>
          <a:prstGeom prst="roundRect">
            <a:avLst>
              <a:gd name="adj" fmla="val 3307"/>
            </a:avLst>
          </a:prstGeom>
          <a:solidFill>
            <a:srgbClr val="4C0124"/>
          </a:solidFill>
          <a:ln/>
        </p:spPr>
      </p:sp>
      <p:sp>
        <p:nvSpPr>
          <p:cNvPr id="6" name="Shape 4"/>
          <p:cNvSpPr/>
          <p:nvPr/>
        </p:nvSpPr>
        <p:spPr>
          <a:xfrm>
            <a:off x="956429" y="3995738"/>
            <a:ext cx="3853458" cy="3135630"/>
          </a:xfrm>
          <a:prstGeom prst="roundRect">
            <a:avLst>
              <a:gd name="adj" fmla="val 1181"/>
            </a:avLst>
          </a:prstGeom>
          <a:solidFill>
            <a:srgbClr val="4C0124"/>
          </a:solidFill>
          <a:ln/>
        </p:spPr>
      </p:sp>
      <p:sp>
        <p:nvSpPr>
          <p:cNvPr id="7" name="Text 5"/>
          <p:cNvSpPr/>
          <p:nvPr/>
        </p:nvSpPr>
        <p:spPr>
          <a:xfrm>
            <a:off x="1203246" y="4180880"/>
            <a:ext cx="3359825" cy="27653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highlight>
                  <a:srgbClr val="4C012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static async Task ReadFromSource1Async()</a:t>
            </a:r>
            <a:endParaRPr lang="en-US" sz="1900" dirty="0"/>
          </a:p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highlight>
                  <a:srgbClr val="4C012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{</a:t>
            </a:r>
            <a:endParaRPr lang="en-US" sz="1900" dirty="0"/>
          </a:p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highlight>
                  <a:srgbClr val="4C012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await Task.Delay(new Random().Next(1000, 3000)); </a:t>
            </a:r>
            <a:endParaRPr lang="en-US" sz="1900" dirty="0"/>
          </a:p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highlight>
                  <a:srgbClr val="4C012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return "Dados da Fonte 1";</a:t>
            </a:r>
            <a:endParaRPr lang="en-US" sz="1900" dirty="0"/>
          </a:p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highlight>
                  <a:srgbClr val="4C012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}</a:t>
            </a:r>
            <a:endParaRPr lang="en-US" sz="1900" dirty="0"/>
          </a:p>
        </p:txBody>
      </p:sp>
      <p:sp>
        <p:nvSpPr>
          <p:cNvPr id="8" name="Text 6"/>
          <p:cNvSpPr/>
          <p:nvPr/>
        </p:nvSpPr>
        <p:spPr>
          <a:xfrm>
            <a:off x="5407462" y="3354943"/>
            <a:ext cx="2904530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250" b="1" kern="0" spc="-69" dirty="0">
                <a:solidFill>
                  <a:srgbClr val="FFFFF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Chamando o Método</a:t>
            </a:r>
            <a:endParaRPr lang="en-US" sz="2250" dirty="0"/>
          </a:p>
        </p:txBody>
      </p:sp>
      <p:sp>
        <p:nvSpPr>
          <p:cNvPr id="9" name="Shape 7"/>
          <p:cNvSpPr/>
          <p:nvPr/>
        </p:nvSpPr>
        <p:spPr>
          <a:xfrm>
            <a:off x="5407462" y="3995738"/>
            <a:ext cx="3828931" cy="1160383"/>
          </a:xfrm>
          <a:prstGeom prst="roundRect">
            <a:avLst>
              <a:gd name="adj" fmla="val 8936"/>
            </a:avLst>
          </a:prstGeom>
          <a:solidFill>
            <a:srgbClr val="4C0124"/>
          </a:solidFill>
          <a:ln/>
        </p:spPr>
      </p:sp>
      <p:sp>
        <p:nvSpPr>
          <p:cNvPr id="10" name="Shape 8"/>
          <p:cNvSpPr/>
          <p:nvPr/>
        </p:nvSpPr>
        <p:spPr>
          <a:xfrm>
            <a:off x="5395198" y="3995738"/>
            <a:ext cx="3853458" cy="1160383"/>
          </a:xfrm>
          <a:prstGeom prst="roundRect">
            <a:avLst>
              <a:gd name="adj" fmla="val 3191"/>
            </a:avLst>
          </a:prstGeom>
          <a:solidFill>
            <a:srgbClr val="4C0124"/>
          </a:solidFill>
          <a:ln/>
        </p:spPr>
      </p:sp>
      <p:sp>
        <p:nvSpPr>
          <p:cNvPr id="11" name="Text 9"/>
          <p:cNvSpPr/>
          <p:nvPr/>
        </p:nvSpPr>
        <p:spPr>
          <a:xfrm>
            <a:off x="5642015" y="4180880"/>
            <a:ext cx="3359825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highlight>
                  <a:srgbClr val="4C012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Task source1Task = ReadFromSource1Async();</a:t>
            </a:r>
            <a:endParaRPr lang="en-US" sz="1900" dirty="0"/>
          </a:p>
        </p:txBody>
      </p:sp>
      <p:sp>
        <p:nvSpPr>
          <p:cNvPr id="12" name="Text 10"/>
          <p:cNvSpPr/>
          <p:nvPr/>
        </p:nvSpPr>
        <p:spPr>
          <a:xfrm>
            <a:off x="9846231" y="3354943"/>
            <a:ext cx="3131225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250" b="1" kern="0" spc="-69" dirty="0">
                <a:solidFill>
                  <a:srgbClr val="FFFFF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Aguardando o Resultado</a:t>
            </a:r>
            <a:endParaRPr lang="en-US" sz="2250" dirty="0"/>
          </a:p>
        </p:txBody>
      </p:sp>
      <p:sp>
        <p:nvSpPr>
          <p:cNvPr id="13" name="Shape 11"/>
          <p:cNvSpPr/>
          <p:nvPr/>
        </p:nvSpPr>
        <p:spPr>
          <a:xfrm>
            <a:off x="9846231" y="3995738"/>
            <a:ext cx="3828931" cy="1160383"/>
          </a:xfrm>
          <a:prstGeom prst="roundRect">
            <a:avLst>
              <a:gd name="adj" fmla="val 8936"/>
            </a:avLst>
          </a:prstGeom>
          <a:solidFill>
            <a:srgbClr val="4C0124"/>
          </a:solidFill>
          <a:ln/>
        </p:spPr>
      </p:sp>
      <p:sp>
        <p:nvSpPr>
          <p:cNvPr id="14" name="Shape 12"/>
          <p:cNvSpPr/>
          <p:nvPr/>
        </p:nvSpPr>
        <p:spPr>
          <a:xfrm>
            <a:off x="9833967" y="3995738"/>
            <a:ext cx="3853458" cy="1160383"/>
          </a:xfrm>
          <a:prstGeom prst="roundRect">
            <a:avLst>
              <a:gd name="adj" fmla="val 3191"/>
            </a:avLst>
          </a:prstGeom>
          <a:solidFill>
            <a:srgbClr val="4C0124"/>
          </a:solidFill>
          <a:ln/>
        </p:spPr>
      </p:sp>
      <p:sp>
        <p:nvSpPr>
          <p:cNvPr id="15" name="Text 13"/>
          <p:cNvSpPr/>
          <p:nvPr/>
        </p:nvSpPr>
        <p:spPr>
          <a:xfrm>
            <a:off x="10080784" y="4180880"/>
            <a:ext cx="3359825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highlight>
                  <a:srgbClr val="4C012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string result = await source1Task;</a:t>
            </a:r>
            <a:endParaRPr lang="en-US" sz="1900" dirty="0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4778037F-74B9-44C3-B0C9-53C19041ACA3}"/>
              </a:ext>
            </a:extLst>
          </p:cNvPr>
          <p:cNvSpPr/>
          <p:nvPr/>
        </p:nvSpPr>
        <p:spPr>
          <a:xfrm>
            <a:off x="12741966" y="7663070"/>
            <a:ext cx="1888434" cy="496956"/>
          </a:xfrm>
          <a:prstGeom prst="rect">
            <a:avLst/>
          </a:prstGeom>
          <a:solidFill>
            <a:srgbClr val="201D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09109" y="731996"/>
            <a:ext cx="6056352" cy="6073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750"/>
              </a:lnSpc>
              <a:buNone/>
            </a:pPr>
            <a:r>
              <a:rPr lang="en-US" sz="3800" b="1" kern="0" spc="-115" dirty="0">
                <a:solidFill>
                  <a:srgbClr val="FFFFF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Simulando Latência de Rede</a:t>
            </a:r>
            <a:endParaRPr lang="en-US" sz="3800" dirty="0"/>
          </a:p>
        </p:txBody>
      </p:sp>
      <p:sp>
        <p:nvSpPr>
          <p:cNvPr id="4" name="Text 1"/>
          <p:cNvSpPr/>
          <p:nvPr/>
        </p:nvSpPr>
        <p:spPr>
          <a:xfrm>
            <a:off x="6209109" y="1649016"/>
            <a:ext cx="7698581" cy="6605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O método `Task.Delay` permite simular a latência de rede, fazendo com que o método assíncrono espere um tempo específico antes de retornar o resultado.</a:t>
            </a:r>
            <a:endParaRPr lang="en-US" sz="16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9109" y="2541865"/>
            <a:ext cx="1032391" cy="1651873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551182" y="2748320"/>
            <a:ext cx="2429351" cy="303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b="1" kern="0" spc="-57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Chamada Assíncrona</a:t>
            </a:r>
            <a:endParaRPr lang="en-US" sz="1900" dirty="0"/>
          </a:p>
        </p:txBody>
      </p:sp>
      <p:sp>
        <p:nvSpPr>
          <p:cNvPr id="7" name="Text 3"/>
          <p:cNvSpPr/>
          <p:nvPr/>
        </p:nvSpPr>
        <p:spPr>
          <a:xfrm>
            <a:off x="7551182" y="3175754"/>
            <a:ext cx="6356509" cy="3302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O método assíncrono é chamado.</a:t>
            </a:r>
            <a:endParaRPr lang="en-US" sz="160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9109" y="4193738"/>
            <a:ext cx="1032391" cy="1651873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7551182" y="4400193"/>
            <a:ext cx="2429351" cy="303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b="1" kern="0" spc="-57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Aguardar Atraso</a:t>
            </a:r>
            <a:endParaRPr lang="en-US" sz="1900" dirty="0"/>
          </a:p>
        </p:txBody>
      </p:sp>
      <p:sp>
        <p:nvSpPr>
          <p:cNvPr id="10" name="Text 5"/>
          <p:cNvSpPr/>
          <p:nvPr/>
        </p:nvSpPr>
        <p:spPr>
          <a:xfrm>
            <a:off x="7551182" y="4827627"/>
            <a:ext cx="6356509" cy="3302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`Task.Delay` introduz um atraso simulado.</a:t>
            </a:r>
            <a:endParaRPr lang="en-US" sz="160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9109" y="5845612"/>
            <a:ext cx="1032391" cy="1651873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7551182" y="6052066"/>
            <a:ext cx="2429351" cy="303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b="1" kern="0" spc="-57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Retornar Dados</a:t>
            </a:r>
            <a:endParaRPr lang="en-US" sz="1900" dirty="0"/>
          </a:p>
        </p:txBody>
      </p:sp>
      <p:sp>
        <p:nvSpPr>
          <p:cNvPr id="13" name="Text 7"/>
          <p:cNvSpPr/>
          <p:nvPr/>
        </p:nvSpPr>
        <p:spPr>
          <a:xfrm>
            <a:off x="7551182" y="6479500"/>
            <a:ext cx="6356509" cy="3302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O método retorna os dados após o atraso.</a:t>
            </a:r>
            <a:endParaRPr lang="en-US" sz="1600" dirty="0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194BD6C7-21FB-4810-B20E-E7FD4B3FEB84}"/>
              </a:ext>
            </a:extLst>
          </p:cNvPr>
          <p:cNvSpPr/>
          <p:nvPr/>
        </p:nvSpPr>
        <p:spPr>
          <a:xfrm>
            <a:off x="12741966" y="7663070"/>
            <a:ext cx="1888434" cy="496956"/>
          </a:xfrm>
          <a:prstGeom prst="rect">
            <a:avLst/>
          </a:prstGeom>
          <a:solidFill>
            <a:srgbClr val="201D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1043940"/>
            <a:ext cx="7415927" cy="14520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700"/>
              </a:lnSpc>
              <a:buNone/>
            </a:pPr>
            <a:r>
              <a:rPr lang="en-US" sz="4550" b="1" kern="0" spc="-137" dirty="0">
                <a:solidFill>
                  <a:srgbClr val="FFFFF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Agregando Resultados Assíncronos</a:t>
            </a:r>
            <a:endParaRPr lang="en-US" sz="4550" dirty="0"/>
          </a:p>
        </p:txBody>
      </p:sp>
      <p:sp>
        <p:nvSpPr>
          <p:cNvPr id="4" name="Text 1"/>
          <p:cNvSpPr/>
          <p:nvPr/>
        </p:nvSpPr>
        <p:spPr>
          <a:xfrm>
            <a:off x="864037" y="2866311"/>
            <a:ext cx="7415927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O método `Task.WhenAll` permite esperar que várias tarefas assíncronas sejam concluídas antes de processar seus resultados combinados.</a:t>
            </a:r>
            <a:endParaRPr lang="en-US" sz="1900" dirty="0"/>
          </a:p>
        </p:txBody>
      </p:sp>
      <p:sp>
        <p:nvSpPr>
          <p:cNvPr id="5" name="Shape 2"/>
          <p:cNvSpPr/>
          <p:nvPr/>
        </p:nvSpPr>
        <p:spPr>
          <a:xfrm>
            <a:off x="864037" y="4329113"/>
            <a:ext cx="7415927" cy="2856547"/>
          </a:xfrm>
          <a:prstGeom prst="roundRect">
            <a:avLst>
              <a:gd name="adj" fmla="val 3630"/>
            </a:avLst>
          </a:prstGeom>
          <a:noFill/>
          <a:ln w="1524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879277" y="4344353"/>
            <a:ext cx="7385447" cy="70651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7" name="Text 4"/>
          <p:cNvSpPr/>
          <p:nvPr/>
        </p:nvSpPr>
        <p:spPr>
          <a:xfrm>
            <a:off x="1126093" y="4500086"/>
            <a:ext cx="319528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Tarefa</a:t>
            </a:r>
            <a:endParaRPr lang="en-US" sz="1900" dirty="0"/>
          </a:p>
        </p:txBody>
      </p:sp>
      <p:sp>
        <p:nvSpPr>
          <p:cNvPr id="8" name="Text 5"/>
          <p:cNvSpPr/>
          <p:nvPr/>
        </p:nvSpPr>
        <p:spPr>
          <a:xfrm>
            <a:off x="4822627" y="4500086"/>
            <a:ext cx="319528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Descrição</a:t>
            </a:r>
            <a:endParaRPr lang="en-US" sz="1900" dirty="0"/>
          </a:p>
        </p:txBody>
      </p:sp>
      <p:sp>
        <p:nvSpPr>
          <p:cNvPr id="9" name="Shape 6"/>
          <p:cNvSpPr/>
          <p:nvPr/>
        </p:nvSpPr>
        <p:spPr>
          <a:xfrm>
            <a:off x="879277" y="5050869"/>
            <a:ext cx="7385447" cy="70651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7"/>
          <p:cNvSpPr/>
          <p:nvPr/>
        </p:nvSpPr>
        <p:spPr>
          <a:xfrm>
            <a:off x="1126093" y="5206603"/>
            <a:ext cx="319528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source1Task</a:t>
            </a:r>
            <a:endParaRPr lang="en-US" sz="1900" dirty="0"/>
          </a:p>
        </p:txBody>
      </p:sp>
      <p:sp>
        <p:nvSpPr>
          <p:cNvPr id="11" name="Text 8"/>
          <p:cNvSpPr/>
          <p:nvPr/>
        </p:nvSpPr>
        <p:spPr>
          <a:xfrm>
            <a:off x="4822627" y="5206603"/>
            <a:ext cx="319528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Task para a fonte 1</a:t>
            </a:r>
            <a:endParaRPr lang="en-US" sz="1900" dirty="0"/>
          </a:p>
        </p:txBody>
      </p:sp>
      <p:sp>
        <p:nvSpPr>
          <p:cNvPr id="12" name="Shape 9"/>
          <p:cNvSpPr/>
          <p:nvPr/>
        </p:nvSpPr>
        <p:spPr>
          <a:xfrm>
            <a:off x="879277" y="5757386"/>
            <a:ext cx="7385447" cy="70651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3" name="Text 10"/>
          <p:cNvSpPr/>
          <p:nvPr/>
        </p:nvSpPr>
        <p:spPr>
          <a:xfrm>
            <a:off x="1126093" y="5913120"/>
            <a:ext cx="319528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source2Task</a:t>
            </a:r>
            <a:endParaRPr lang="en-US" sz="1900" dirty="0"/>
          </a:p>
        </p:txBody>
      </p:sp>
      <p:sp>
        <p:nvSpPr>
          <p:cNvPr id="14" name="Text 11"/>
          <p:cNvSpPr/>
          <p:nvPr/>
        </p:nvSpPr>
        <p:spPr>
          <a:xfrm>
            <a:off x="4822627" y="5913120"/>
            <a:ext cx="319528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Task para a fonte 2</a:t>
            </a:r>
            <a:endParaRPr lang="en-US" sz="1900" dirty="0"/>
          </a:p>
        </p:txBody>
      </p:sp>
      <p:sp>
        <p:nvSpPr>
          <p:cNvPr id="15" name="Shape 12"/>
          <p:cNvSpPr/>
          <p:nvPr/>
        </p:nvSpPr>
        <p:spPr>
          <a:xfrm>
            <a:off x="879277" y="6463903"/>
            <a:ext cx="7385447" cy="70651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6" name="Text 13"/>
          <p:cNvSpPr/>
          <p:nvPr/>
        </p:nvSpPr>
        <p:spPr>
          <a:xfrm>
            <a:off x="1126093" y="6619637"/>
            <a:ext cx="319528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source3Task</a:t>
            </a:r>
            <a:endParaRPr lang="en-US" sz="1900" dirty="0"/>
          </a:p>
        </p:txBody>
      </p:sp>
      <p:sp>
        <p:nvSpPr>
          <p:cNvPr id="17" name="Text 14"/>
          <p:cNvSpPr/>
          <p:nvPr/>
        </p:nvSpPr>
        <p:spPr>
          <a:xfrm>
            <a:off x="4822627" y="6619637"/>
            <a:ext cx="319528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Task para a fonte 3</a:t>
            </a:r>
            <a:endParaRPr lang="en-US" sz="19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2452568"/>
            <a:ext cx="6151602" cy="726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700"/>
              </a:lnSpc>
              <a:buNone/>
            </a:pPr>
            <a:r>
              <a:rPr lang="en-US" sz="4550" b="1" kern="0" spc="-137" dirty="0">
                <a:solidFill>
                  <a:srgbClr val="FFFFF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Combinando Resultados</a:t>
            </a:r>
            <a:endParaRPr lang="en-US" sz="4550" dirty="0"/>
          </a:p>
        </p:txBody>
      </p:sp>
      <p:sp>
        <p:nvSpPr>
          <p:cNvPr id="4" name="Text 1"/>
          <p:cNvSpPr/>
          <p:nvPr/>
        </p:nvSpPr>
        <p:spPr>
          <a:xfrm>
            <a:off x="864037" y="3548896"/>
            <a:ext cx="74159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Após a conclusão de todas as tarefas, você pode combinar os resultados em uma única string usando o método `string.Join`.</a:t>
            </a:r>
            <a:endParaRPr lang="en-US" sz="1900" dirty="0"/>
          </a:p>
        </p:txBody>
      </p:sp>
      <p:sp>
        <p:nvSpPr>
          <p:cNvPr id="5" name="Shape 2"/>
          <p:cNvSpPr/>
          <p:nvPr/>
        </p:nvSpPr>
        <p:spPr>
          <a:xfrm>
            <a:off x="864037" y="4616648"/>
            <a:ext cx="7415927" cy="1160383"/>
          </a:xfrm>
          <a:prstGeom prst="roundRect">
            <a:avLst>
              <a:gd name="adj" fmla="val 8936"/>
            </a:avLst>
          </a:prstGeom>
          <a:solidFill>
            <a:srgbClr val="4C0124"/>
          </a:solidFill>
          <a:ln/>
        </p:spPr>
      </p:sp>
      <p:sp>
        <p:nvSpPr>
          <p:cNvPr id="6" name="Shape 3"/>
          <p:cNvSpPr/>
          <p:nvPr/>
        </p:nvSpPr>
        <p:spPr>
          <a:xfrm>
            <a:off x="851773" y="4616648"/>
            <a:ext cx="7440454" cy="1160383"/>
          </a:xfrm>
          <a:prstGeom prst="roundRect">
            <a:avLst>
              <a:gd name="adj" fmla="val 3191"/>
            </a:avLst>
          </a:prstGeom>
          <a:solidFill>
            <a:srgbClr val="4C0124"/>
          </a:solidFill>
          <a:ln/>
        </p:spPr>
      </p:sp>
      <p:sp>
        <p:nvSpPr>
          <p:cNvPr id="7" name="Text 4"/>
          <p:cNvSpPr/>
          <p:nvPr/>
        </p:nvSpPr>
        <p:spPr>
          <a:xfrm>
            <a:off x="1098590" y="4801791"/>
            <a:ext cx="6946821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highlight>
                  <a:srgbClr val="4C012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// Combina os resultados</a:t>
            </a:r>
            <a:endParaRPr lang="en-US" sz="1900" dirty="0"/>
          </a:p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highlight>
                  <a:srgbClr val="4C012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return string.Join(", ", results);</a:t>
            </a:r>
            <a:endParaRPr lang="en-US" sz="19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71498" y="617696"/>
            <a:ext cx="5278398" cy="659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150"/>
              </a:lnSpc>
              <a:buNone/>
            </a:pPr>
            <a:r>
              <a:rPr lang="en-US" sz="4150" b="1" kern="0" spc="-125" dirty="0">
                <a:solidFill>
                  <a:srgbClr val="FFFFF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Gerenciando Erros</a:t>
            </a:r>
            <a:endParaRPr lang="en-US" sz="4150" dirty="0"/>
          </a:p>
        </p:txBody>
      </p:sp>
      <p:sp>
        <p:nvSpPr>
          <p:cNvPr id="4" name="Text 1"/>
          <p:cNvSpPr/>
          <p:nvPr/>
        </p:nvSpPr>
        <p:spPr>
          <a:xfrm>
            <a:off x="6271498" y="1613892"/>
            <a:ext cx="7573804" cy="7177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É crucial implementar o tratamento de erros para lidar com exceções que podem ocorrer durante a leitura assíncrona de dados.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71498" y="2583894"/>
            <a:ext cx="7573804" cy="1646039"/>
          </a:xfrm>
          <a:prstGeom prst="roundRect">
            <a:avLst>
              <a:gd name="adj" fmla="val 5724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6503432" y="2815828"/>
            <a:ext cx="2639139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050" b="1" kern="0" spc="-62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Bloco `try-catch`</a:t>
            </a:r>
            <a:endParaRPr lang="en-US" sz="2050" dirty="0"/>
          </a:p>
        </p:txBody>
      </p:sp>
      <p:sp>
        <p:nvSpPr>
          <p:cNvPr id="7" name="Text 4"/>
          <p:cNvSpPr/>
          <p:nvPr/>
        </p:nvSpPr>
        <p:spPr>
          <a:xfrm>
            <a:off x="6503432" y="3280291"/>
            <a:ext cx="7109936" cy="7177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Use um bloco `try-catch` para capturar exceções e lidar com elas de forma apropriada.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6271498" y="4454247"/>
            <a:ext cx="7573804" cy="1646039"/>
          </a:xfrm>
          <a:prstGeom prst="roundRect">
            <a:avLst>
              <a:gd name="adj" fmla="val 5724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6503432" y="4686181"/>
            <a:ext cx="2639139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050" b="1" kern="0" spc="-62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Exceções Específicas</a:t>
            </a:r>
            <a:endParaRPr lang="en-US" sz="2050" dirty="0"/>
          </a:p>
        </p:txBody>
      </p:sp>
      <p:sp>
        <p:nvSpPr>
          <p:cNvPr id="10" name="Text 7"/>
          <p:cNvSpPr/>
          <p:nvPr/>
        </p:nvSpPr>
        <p:spPr>
          <a:xfrm>
            <a:off x="6503432" y="5150644"/>
            <a:ext cx="7109936" cy="7177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Lidar com tipos específicos de exceções para um tratamento mais preciso.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6271498" y="6324600"/>
            <a:ext cx="7573804" cy="1287185"/>
          </a:xfrm>
          <a:prstGeom prst="roundRect">
            <a:avLst>
              <a:gd name="adj" fmla="val 7320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503432" y="6556534"/>
            <a:ext cx="2639139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050" b="1" kern="0" spc="-62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Mensagens de Erro</a:t>
            </a:r>
            <a:endParaRPr lang="en-US" sz="2050" dirty="0"/>
          </a:p>
        </p:txBody>
      </p:sp>
      <p:sp>
        <p:nvSpPr>
          <p:cNvPr id="13" name="Text 10"/>
          <p:cNvSpPr/>
          <p:nvPr/>
        </p:nvSpPr>
        <p:spPr>
          <a:xfrm>
            <a:off x="6503432" y="7020997"/>
            <a:ext cx="7109936" cy="3588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Fornecer mensagens de erro informativas para ajudar na depuração.</a:t>
            </a:r>
            <a:endParaRPr lang="en-US" sz="1750" dirty="0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3A910068-9B36-4209-A8BC-ABAB65AE0A61}"/>
              </a:ext>
            </a:extLst>
          </p:cNvPr>
          <p:cNvSpPr/>
          <p:nvPr/>
        </p:nvSpPr>
        <p:spPr>
          <a:xfrm>
            <a:off x="12741966" y="7702826"/>
            <a:ext cx="1888434" cy="496956"/>
          </a:xfrm>
          <a:prstGeom prst="rect">
            <a:avLst/>
          </a:prstGeom>
          <a:solidFill>
            <a:srgbClr val="201D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30861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68693" y="4714637"/>
            <a:ext cx="5809059" cy="726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700"/>
              </a:lnSpc>
              <a:buNone/>
            </a:pPr>
            <a:r>
              <a:rPr lang="en-US" sz="4550" b="1" kern="0" spc="-137" dirty="0">
                <a:solidFill>
                  <a:srgbClr val="FFFFF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Conclusão</a:t>
            </a:r>
            <a:endParaRPr lang="en-US" sz="4550" dirty="0"/>
          </a:p>
        </p:txBody>
      </p:sp>
      <p:sp>
        <p:nvSpPr>
          <p:cNvPr id="4" name="Text 1"/>
          <p:cNvSpPr/>
          <p:nvPr/>
        </p:nvSpPr>
        <p:spPr>
          <a:xfrm>
            <a:off x="968693" y="5810964"/>
            <a:ext cx="12692896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A leitura assíncrona de dados é uma técnica poderosa que oferece benefícios significativos em termos de desempenho, responsividade e escalabilidade. Use-a com sabedoria para construir aplicativos eficientes e robustos.</a:t>
            </a:r>
            <a:endParaRPr lang="en-US" sz="1900" dirty="0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41E7D5AC-014C-4295-8814-26DCB46BFA50}"/>
              </a:ext>
            </a:extLst>
          </p:cNvPr>
          <p:cNvSpPr/>
          <p:nvPr/>
        </p:nvSpPr>
        <p:spPr>
          <a:xfrm>
            <a:off x="12741966" y="7663070"/>
            <a:ext cx="1888434" cy="496956"/>
          </a:xfrm>
          <a:prstGeom prst="rect">
            <a:avLst/>
          </a:prstGeom>
          <a:solidFill>
            <a:srgbClr val="201D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477</Words>
  <Application>Microsoft Office PowerPoint</Application>
  <PresentationFormat>Personalizar</PresentationFormat>
  <Paragraphs>69</Paragraphs>
  <Slides>8</Slides>
  <Notes>8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8</vt:i4>
      </vt:variant>
    </vt:vector>
  </HeadingPairs>
  <TitlesOfParts>
    <vt:vector size="13" baseType="lpstr">
      <vt:lpstr>Consolas</vt:lpstr>
      <vt:lpstr>Overpass</vt:lpstr>
      <vt:lpstr>Calibri</vt:lpstr>
      <vt:lpstr>Arial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Cesar Ricardo Stati</cp:lastModifiedBy>
  <cp:revision>2</cp:revision>
  <dcterms:created xsi:type="dcterms:W3CDTF">2024-09-03T00:20:48Z</dcterms:created>
  <dcterms:modified xsi:type="dcterms:W3CDTF">2024-09-03T00:25:44Z</dcterms:modified>
</cp:coreProperties>
</file>